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6" r:id="rId3"/>
    <p:sldId id="259" r:id="rId4"/>
    <p:sldId id="315" r:id="rId5"/>
    <p:sldId id="317" r:id="rId6"/>
    <p:sldId id="330" r:id="rId7"/>
    <p:sldId id="323" r:id="rId8"/>
    <p:sldId id="327" r:id="rId9"/>
    <p:sldId id="328" r:id="rId10"/>
    <p:sldId id="325" r:id="rId11"/>
    <p:sldId id="326" r:id="rId12"/>
    <p:sldId id="324" r:id="rId13"/>
    <p:sldId id="329" r:id="rId14"/>
    <p:sldId id="30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3" autoAdjust="0"/>
  </p:normalViewPr>
  <p:slideViewPr>
    <p:cSldViewPr>
      <p:cViewPr varScale="1">
        <p:scale>
          <a:sx n="131" d="100"/>
          <a:sy n="131" d="100"/>
        </p:scale>
        <p:origin x="90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05.08.2020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05.08.2020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r.cz/cs/ministerstvo/verejne-drazby" TargetMode="External"/><Relationship Id="rId2" Type="http://schemas.openxmlformats.org/officeDocument/2006/relationships/hyperlink" Target="mailto:hana.cucuova@mmr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1" dirty="0" smtClean="0"/>
              <a:t>Mgr. Ing. Hana Cucuová</a:t>
            </a:r>
            <a:endParaRPr lang="en-US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7283152" cy="1368152"/>
          </a:xfrm>
        </p:spPr>
        <p:txBody>
          <a:bodyPr/>
          <a:lstStyle/>
          <a:p>
            <a:r>
              <a:rPr lang="cs-CZ" dirty="0" smtClean="0"/>
              <a:t>Co přinese nový zákon o</a:t>
            </a:r>
            <a:r>
              <a:rPr lang="cs-CZ" dirty="0"/>
              <a:t> </a:t>
            </a:r>
            <a:r>
              <a:rPr lang="cs-CZ" dirty="0" smtClean="0"/>
              <a:t>veřejných</a:t>
            </a:r>
            <a:r>
              <a:rPr lang="cs-CZ" dirty="0"/>
              <a:t> </a:t>
            </a:r>
            <a:r>
              <a:rPr lang="cs-CZ" dirty="0" smtClean="0"/>
              <a:t>dražbách obcím a městům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Ocenění předmětu dražby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povinnost zajistit odhad ceny obvyklé </a:t>
            </a:r>
            <a:endParaRPr lang="cs-CZ" sz="2800" dirty="0"/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u nemovitostí znalecký posudek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max. 6 měsíců před dnem konání dražby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pro tzv. dobrovolné dražby zákon neupravuje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8836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Prohlídka předmětu dražby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povinnost umožnit prohlídku 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u nemovitostí min. ve 2 termínech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pro tzv. dobrovolné dražby zákon neupravuje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0653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Dražební 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/>
              <a:t>povinnost umožnit peníze i bankovní záruku</a:t>
            </a:r>
          </a:p>
          <a:p>
            <a:pPr>
              <a:spcBef>
                <a:spcPts val="600"/>
              </a:spcBef>
            </a:pPr>
            <a:r>
              <a:rPr lang="cs-CZ" sz="2800" dirty="0" smtClean="0"/>
              <a:t>lhůta pro složení až do zahájení dražby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pro</a:t>
            </a:r>
            <a:r>
              <a:rPr lang="cs-CZ" dirty="0"/>
              <a:t> </a:t>
            </a:r>
            <a:r>
              <a:rPr lang="cs-CZ" sz="2400" dirty="0" smtClean="0"/>
              <a:t>hotovost a bankovní záruku lze omezit na</a:t>
            </a:r>
            <a:r>
              <a:rPr lang="cs-CZ" sz="2400" dirty="0"/>
              <a:t> </a:t>
            </a:r>
            <a:r>
              <a:rPr lang="cs-CZ" sz="2400" dirty="0" smtClean="0"/>
              <a:t>16.</a:t>
            </a:r>
            <a:r>
              <a:rPr lang="cs-CZ" sz="2400" dirty="0"/>
              <a:t>  </a:t>
            </a:r>
            <a:r>
              <a:rPr lang="cs-CZ" sz="2400" dirty="0" smtClean="0"/>
              <a:t>hodinu předchozího pracovního dne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/>
              <a:t>bankovní záruka volitelně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/>
              <a:t>mezi koncem lhůty pro složení dražební jistoty a</a:t>
            </a:r>
            <a:r>
              <a:rPr lang="cs-CZ" dirty="0"/>
              <a:t> </a:t>
            </a:r>
            <a:r>
              <a:rPr lang="cs-CZ" sz="2800" dirty="0" smtClean="0"/>
              <a:t>dnem dražby mohou být až 2 pracovní dny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792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dražby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pouze</a:t>
            </a:r>
            <a:r>
              <a:rPr lang="cs-CZ" sz="2800" dirty="0" smtClean="0"/>
              <a:t> anglický způsob licitace</a:t>
            </a:r>
            <a:endParaRPr lang="cs-CZ" sz="280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anglický způsob licitace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holandský způsob licitace</a:t>
            </a:r>
            <a:endParaRPr lang="cs-CZ" sz="2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96208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44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Děkuji Vám za pozornost!</a:t>
            </a:r>
          </a:p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cs-CZ" sz="2800" b="1" dirty="0" smtClean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cs-CZ" sz="2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 smtClean="0">
                <a:ea typeface="+mj-ea"/>
                <a:cs typeface="Arial" pitchFamily="34" charset="0"/>
              </a:rPr>
              <a:t>Mgr. Ing. Hana Cucuová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dirty="0" smtClean="0">
                <a:ea typeface="+mj-ea"/>
                <a:cs typeface="Arial" pitchFamily="34" charset="0"/>
              </a:rPr>
              <a:t>oddělení veřejných dražeb MMR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dirty="0" smtClean="0">
                <a:ea typeface="+mj-ea"/>
                <a:cs typeface="Arial" pitchFamily="34" charset="0"/>
                <a:hlinkClick r:id="rId2"/>
              </a:rPr>
              <a:t>hana.cucuova@mmr.cz</a:t>
            </a:r>
            <a:endParaRPr lang="cs-CZ" sz="2400" dirty="0" smtClean="0">
              <a:ea typeface="+mj-ea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www.mmr.cz/cs/ministerstvo/verejne-drazby</a:t>
            </a:r>
            <a:endParaRPr lang="cs-CZ" sz="2400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5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/>
              <a:t>harmonizace s občanským zákoníkem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/>
              <a:t>liberalizace dražebního procesu </a:t>
            </a:r>
            <a:endParaRPr lang="cs-CZ" sz="2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snížení</a:t>
            </a:r>
            <a:r>
              <a:rPr lang="cs-CZ" sz="2800" dirty="0"/>
              <a:t> </a:t>
            </a:r>
            <a:r>
              <a:rPr lang="cs-CZ" sz="2800" dirty="0" smtClean="0"/>
              <a:t>nákladů a administrativní </a:t>
            </a:r>
            <a:r>
              <a:rPr lang="cs-CZ" sz="2800" dirty="0"/>
              <a:t>zátěže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/>
              <a:t>elektronizace uveřejňování dokumentů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posílení </a:t>
            </a:r>
            <a:r>
              <a:rPr lang="cs-CZ" sz="2800" dirty="0"/>
              <a:t>vymahatelnosti zavedením přestupků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pravidla elektronických </a:t>
            </a:r>
            <a:r>
              <a:rPr lang="cs-CZ" sz="2800" dirty="0"/>
              <a:t>dražeb </a:t>
            </a:r>
            <a:r>
              <a:rPr lang="cs-CZ" sz="2800" dirty="0" smtClean="0"/>
              <a:t>přímo v zákoně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31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nové úpravy veřejných dražeb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2017 – předložen návrh novely stávajícího zákona o veřejných dražbách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obdobné cíle jako aktuální návrh, avšak zachována dosavadní koncepce přechodu vlastnického práva</a:t>
            </a:r>
            <a:endParaRPr lang="cs-CZ" sz="2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požadavek LRV na změnu koncepce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převod</a:t>
            </a:r>
            <a:r>
              <a:rPr lang="cs-CZ" dirty="0"/>
              <a:t> </a:t>
            </a:r>
            <a:r>
              <a:rPr lang="cs-CZ" sz="2400" dirty="0" smtClean="0"/>
              <a:t>vlastnického práva z titulu smlouvy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z </a:t>
            </a:r>
            <a:r>
              <a:rPr lang="cs-CZ" sz="2800" dirty="0" err="1" smtClean="0"/>
              <a:t>legislativnětechnických</a:t>
            </a:r>
            <a:r>
              <a:rPr lang="cs-CZ" sz="2800" dirty="0" smtClean="0"/>
              <a:t> důvodů nutnost přípravy zcela nového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zákona v legislativním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19. 11. 2018 – předložení do</a:t>
            </a:r>
            <a:r>
              <a:rPr lang="cs-CZ" dirty="0"/>
              <a:t> </a:t>
            </a:r>
            <a:r>
              <a:rPr lang="cs-CZ" sz="2800" dirty="0" smtClean="0"/>
              <a:t>meziresortního připomínkového řízení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14. 11. 2019 – první projednání LRV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28. 5. 2020 – druhé projednání LRV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22. 6. 2020 – schválení vládou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24. 6. 2020 – předložení do Poslanecké sněmovny PČR (sněmovní tisky č. 913 a 914)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8861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oncepce veřejné dražby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přechod vlastnického práva na základě příklepu jako zvláštní právní skutečnosti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převod vlastnického práva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dražba jako zvláštní způsob uzavření smlouvy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cs-CZ" sz="2400" dirty="0" smtClean="0"/>
              <a:t>návaznost na § 1771 občanského zákoníku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4909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dražby v občanském zákoníku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§ </a:t>
            </a:r>
            <a:r>
              <a:rPr lang="cs-CZ" sz="2800" dirty="0" smtClean="0"/>
              <a:t>1771 občanského zákoníku</a:t>
            </a:r>
          </a:p>
          <a:p>
            <a:pPr marL="648000" lvl="1" indent="0">
              <a:spcBef>
                <a:spcPts val="0"/>
              </a:spcBef>
              <a:buNone/>
            </a:pPr>
            <a:r>
              <a:rPr lang="cs-CZ" sz="2400" dirty="0"/>
              <a:t>(1) Při dražbě je smlouva uzavřena příklepem</a:t>
            </a:r>
            <a:r>
              <a:rPr lang="cs-CZ" sz="2400" dirty="0" smtClean="0"/>
              <a:t>.</a:t>
            </a:r>
            <a:endParaRPr lang="cs-CZ" sz="2400" dirty="0"/>
          </a:p>
          <a:p>
            <a:pPr marL="648000" lvl="1" indent="0" algn="just"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2400" dirty="0" smtClean="0"/>
              <a:t>(</a:t>
            </a:r>
            <a:r>
              <a:rPr lang="cs-CZ" sz="2400" dirty="0"/>
              <a:t>2) Již učiněná nabídka se zruší, pokud je podána vyšší nabídka, nebo pokud se dražba ukončí jinak než </a:t>
            </a:r>
            <a:r>
              <a:rPr lang="cs-CZ" sz="2400" dirty="0" smtClean="0"/>
              <a:t>příklepem.</a:t>
            </a:r>
          </a:p>
          <a:p>
            <a:pPr marL="342000" indent="-342000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§ 560 občanského zákoníku</a:t>
            </a:r>
          </a:p>
          <a:p>
            <a:pPr marL="648000" lvl="1" indent="0" algn="just">
              <a:spcBef>
                <a:spcPts val="0"/>
              </a:spcBef>
              <a:buNone/>
            </a:pPr>
            <a:r>
              <a:rPr lang="cs-CZ" sz="2400" dirty="0"/>
              <a:t>Písemnou formu vyžaduje právní jednání, kterým se zřizuje nebo převádí věcné právo k nemovité věci, jakož i právní jednání, kterým se takové právo mění nebo ruší.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803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Stát, kraj a obec jako dražebník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pouze vlastní majetek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vlastní majetek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cizí majetek, s nímž jsou oprávněny nakládat </a:t>
            </a:r>
          </a:p>
          <a:p>
            <a:pPr lvl="1">
              <a:spcBef>
                <a:spcPts val="0"/>
              </a:spcBef>
            </a:pPr>
            <a:r>
              <a:rPr lang="cs-CZ" sz="2400" dirty="0" smtClean="0"/>
              <a:t>např. nálezy podle občanského zákoníku, </a:t>
            </a:r>
          </a:p>
          <a:p>
            <a:pPr marL="457200" lvl="1" indent="284400">
              <a:spcBef>
                <a:spcPts val="0"/>
              </a:spcBef>
              <a:buNone/>
            </a:pPr>
            <a:r>
              <a:rPr lang="cs-CZ" sz="2400" dirty="0" smtClean="0"/>
              <a:t>vozidla podle zákona o pozemních komunikacích,</a:t>
            </a:r>
          </a:p>
          <a:p>
            <a:pPr marL="457200" lvl="1" indent="284400">
              <a:spcBef>
                <a:spcPts val="0"/>
              </a:spcBef>
              <a:buNone/>
            </a:pPr>
            <a:r>
              <a:rPr lang="cs-CZ" sz="2400" dirty="0" smtClean="0"/>
              <a:t>majetek zajištěný v trestním řízení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58587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evidence veřejných dražeb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Centrální adresa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zveřejňování zpoplatněno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moderní systém s digitalizovanými procesy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zveřejňování zdarma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11670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Dražební vyhláška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just">
              <a:spcBef>
                <a:spcPts val="1000"/>
              </a:spcBef>
              <a:buNone/>
            </a:pPr>
            <a:r>
              <a:rPr lang="cs-CZ" sz="2800" dirty="0" smtClean="0"/>
              <a:t>DNES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pouze zákonné náležitosti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sz="2800" dirty="0" smtClean="0"/>
              <a:t>NOVĚ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cs-CZ" sz="2800" dirty="0" smtClean="0"/>
              <a:t>možnost vedlejších smluvních ujednání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4967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989</TotalTime>
  <Words>472</Words>
  <Application>Microsoft Office PowerPoint</Application>
  <PresentationFormat>Předvádění na obrazovce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MMR_klas</vt:lpstr>
      <vt:lpstr>Co přinese nový zákon o veřejných dražbách obcím a městům</vt:lpstr>
      <vt:lpstr>Hlavní cíle zákona</vt:lpstr>
      <vt:lpstr>Počátky nové úpravy veřejných dražeb</vt:lpstr>
      <vt:lpstr>Návrh zákona v legislativním procesu</vt:lpstr>
      <vt:lpstr>Koncepce veřejné dražby</vt:lpstr>
      <vt:lpstr>Úprava dražby v občanském zákoníku</vt:lpstr>
      <vt:lpstr>Stát, kraj a obec jako dražebník</vt:lpstr>
      <vt:lpstr>Centrální evidence veřejných dražeb</vt:lpstr>
      <vt:lpstr>Dražební vyhláška</vt:lpstr>
      <vt:lpstr>Ocenění předmětu dražby</vt:lpstr>
      <vt:lpstr>Prohlídka předmětu dražby</vt:lpstr>
      <vt:lpstr>Dražební jistota</vt:lpstr>
      <vt:lpstr>Průběh dražby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Cucuová Hana</dc:creator>
  <cp:lastModifiedBy>Cucuová Hana</cp:lastModifiedBy>
  <cp:revision>129</cp:revision>
  <dcterms:created xsi:type="dcterms:W3CDTF">2019-11-20T13:38:48Z</dcterms:created>
  <dcterms:modified xsi:type="dcterms:W3CDTF">2020-08-05T12:20:17Z</dcterms:modified>
</cp:coreProperties>
</file>